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8" r:id="rId2"/>
    <p:sldId id="446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6" r:id="rId12"/>
    <p:sldId id="455" r:id="rId13"/>
    <p:sldId id="457" r:id="rId14"/>
    <p:sldId id="458" r:id="rId15"/>
    <p:sldId id="459" r:id="rId16"/>
    <p:sldId id="461" r:id="rId17"/>
    <p:sldId id="460" r:id="rId18"/>
    <p:sldId id="444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6" r:id="rId43"/>
    <p:sldId id="485" r:id="rId44"/>
    <p:sldId id="487" r:id="rId45"/>
    <p:sldId id="488" r:id="rId46"/>
    <p:sldId id="489" r:id="rId47"/>
    <p:sldId id="490" r:id="rId48"/>
    <p:sldId id="491" r:id="rId49"/>
    <p:sldId id="492" r:id="rId50"/>
    <p:sldId id="49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CA8ED9-A940-8C82-F314-DFE81E0339CF}" name="김현우" initials="김" userId="S::henry0430@konkuk.ac.kr::1806998b-4ab3-481d-8f6d-53e8c40885e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847"/>
    <p:restoredTop sz="94192"/>
  </p:normalViewPr>
  <p:slideViewPr>
    <p:cSldViewPr snapToGrid="0" snapToObjects="1">
      <p:cViewPr varScale="1">
        <p:scale>
          <a:sx n="103" d="100"/>
          <a:sy n="103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5A988-2153-0141-864B-A20E88C28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8524E-C1B4-174E-949A-FDAFD5B01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EC4B3-A985-9144-900C-CC7EDAA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10A20-FF9F-DA44-A873-C2ACC6F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C348F-34AA-4441-A61F-8F7F3222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248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EB657-06BF-284A-9C45-92AD1F7F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332B8-E643-8D46-A1BB-62DA066BB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DF519-6F5E-234B-B8E3-9A3E5F10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7CDE30-A041-A146-A7C4-1E00295B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7E890-862E-0247-9BF8-2E628E6E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943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1C7F66-D10E-CF4A-BD37-530B90612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9D6157-83B2-F548-AC81-F3ED41D5E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97A63-AA7C-9748-840D-95BF5D33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35450-D825-1A45-8865-68A2AC5F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508AF-0189-C443-967B-A8FE1DA0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96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9F32D-7B4F-2E4F-A44F-8F952707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D5946-2A2D-2844-8C19-AD52AA46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24456-8EAF-C142-B846-A8B92E31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39E0E-34EF-5843-9F94-0081C760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7F725-C681-8142-9EEA-4CE15D9F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09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E47CC-D4F1-3A40-AD3D-7A092376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377213-4B7D-1342-A7DF-8C4B4229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B37EB-1113-5646-A3E2-E15C3CD6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3F008-2FF8-5C4A-A69F-01F9745A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C5154-6102-FB46-8E92-C19058BF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94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B1630-F820-C745-B490-C238901A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AC31D-C160-5141-BC0A-E77C197FD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36E8CD-7464-AE44-B3FE-70CD97C8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9EDE7-0B12-C64D-A71E-89920416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5589FC-18C9-F64B-9BD8-D36D0B8D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3C327-03D1-F644-AD54-4731DD20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590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44C3-6507-934C-9068-AEF58353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DAFED-5408-D845-9F83-92E12FB6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7D01F0-C2A7-FC4D-9AE3-287A7BD95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761B48-C2EB-6549-94E2-9C90BD960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65FC3C-A44C-974F-B51D-395AFFB99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13898-0B17-5F44-8D1A-E554889E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28029-37F1-8C47-89D6-5D830C425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E22604-516E-3F42-8F34-7B96147F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86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6131-CE27-BA46-A2BC-4CFA91D1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C74565-6678-0845-9A59-AD0E3DAC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D9DCF5-1486-B941-BD65-0B22108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F8B9FA-4E95-AD44-935B-6461F575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205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D84AF1-1C4B-854C-9F9E-6F022DC4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722A89-8469-8B46-9696-11235AA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78264-306F-E447-9CA4-403B4DC6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13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5116F-A0D1-4A4E-BF4C-3DED0D26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B8151-A9D8-A749-B238-F0A9EDC8C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C311D-73EE-A94B-ADCE-07D52E9E6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2849B-AB01-E543-B096-3C9A69C6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5A8E2F-00B0-504E-9C0C-F9E6987F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E506CC-B09F-5144-BD70-F18A9E27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139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21EC1-D714-DE45-84C2-21D9F492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EFC7E3-10C0-A448-98C5-A193A795C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0EB58B-1190-1D46-A8BD-220ED13F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D5E7F8-3ECD-4B47-B2AB-4C3B723E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CE3D17-A056-A649-99B6-05732E72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58BABB-95ED-264A-859B-C6F46E03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43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18BAA2-3D95-0C49-9E03-89F906DF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F4CC04-70CA-C849-A852-9365E39F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94E6C-F54F-EB41-883D-6726D2350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7A225-9C93-904E-8F50-4878D017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5ADCE-EE22-4A42-8AD7-ED36AAC88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328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D6339-D00F-984A-8BAA-8F63B6854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김현우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E534A0-92C0-0B4D-9692-3CA104020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0222 </a:t>
            </a:r>
            <a:r>
              <a:rPr kumimoji="1" lang="ko-KR" altLang="en-US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전반부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5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 Example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77F374-6E09-764E-9E6B-C1BDB3327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04945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1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Linear Discriminant Analysis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696C61-0C96-8743-A62A-FA3C313F3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896" y="1675227"/>
            <a:ext cx="90602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Linear Discriminant Analysis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A5792A-5189-2D4C-933E-615F788A3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130" y="1675227"/>
            <a:ext cx="901374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81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Linear Discriminant Analysis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016511-C91E-C44D-BB65-7BA8FB08C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488" y="1675227"/>
            <a:ext cx="1052502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673" name="Picture 1" descr="page14image32769536">
            <a:extLst>
              <a:ext uri="{FF2B5EF4-FFF2-40B4-BE49-F238E27FC236}">
                <a16:creationId xmlns:a16="http://schemas.microsoft.com/office/drawing/2014/main" id="{1CB359DE-ABDC-6D4A-BDFA-1B810B48B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246438"/>
            <a:ext cx="3238500" cy="2249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BCB40-1F16-BD49-A945-83F8157F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13" y="3246438"/>
            <a:ext cx="6756400" cy="22494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Singular Value Decomposition, Non-Negative Matrix Factorization</a:t>
            </a:r>
            <a:endParaRPr kumimoji="1" lang="ko-KR" altLang="en-US" sz="25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40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7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Singular Value Decomposition, Non-Negative Matrix Factorization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38B25E-A3FE-F547-800C-134A0BBF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59360"/>
            <a:ext cx="10905066" cy="36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5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Example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page16image17843008">
            <a:extLst>
              <a:ext uri="{FF2B5EF4-FFF2-40B4-BE49-F238E27FC236}">
                <a16:creationId xmlns:a16="http://schemas.microsoft.com/office/drawing/2014/main" id="{791B8AF8-E38B-2148-9A1F-DDEB6899F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707023"/>
            <a:ext cx="5455917" cy="34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5" name="Picture 1" descr="page16image17842800">
            <a:extLst>
              <a:ext uri="{FF2B5EF4-FFF2-40B4-BE49-F238E27FC236}">
                <a16:creationId xmlns:a16="http://schemas.microsoft.com/office/drawing/2014/main" id="{8407790B-1C8A-2044-BF6D-3BEFA3D2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3866405"/>
            <a:ext cx="5455917" cy="11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663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Example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 descr="page17image18062448">
            <a:extLst>
              <a:ext uri="{FF2B5EF4-FFF2-40B4-BE49-F238E27FC236}">
                <a16:creationId xmlns:a16="http://schemas.microsoft.com/office/drawing/2014/main" id="{5DD60316-5F82-FD4E-8191-812F2B9E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5615" y="2426818"/>
            <a:ext cx="3687820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1" name="Picture 1" descr="page17image18063280">
            <a:extLst>
              <a:ext uri="{FF2B5EF4-FFF2-40B4-BE49-F238E27FC236}">
                <a16:creationId xmlns:a16="http://schemas.microsoft.com/office/drawing/2014/main" id="{A2CC462C-7E1B-0A40-A6F2-B97F15C96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4392" y="2426818"/>
            <a:ext cx="4417279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66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D6339-D00F-984A-8BAA-8F63B6854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이준희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E534A0-92C0-0B4D-9692-3CA104020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0222 </a:t>
            </a:r>
            <a:r>
              <a:rPr kumimoji="1" lang="ko-KR" altLang="en-US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후반부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03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6B4DE9-6B76-1B40-946A-E7329CF5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A06E-DCB7-3243-A68C-0A19B8A95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DBSCAN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</a:p>
          <a:p>
            <a:endParaRPr kumimoji="1" lang="en-US" altLang="ko-K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2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E12C82-D2F9-CA49-9174-9EB23DAF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7D93A-3895-4146-A189-CE1E88DE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1) Curse of Dimensionality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2) Principal Component Analysis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3) Principal Component Analysis Example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4) Linear Discriminant Analysis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5) Singular Value Decomposition, Non-Negative Matrix Factorization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6) Example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1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EE81F-8ECC-264E-805C-35C4E6020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6C6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E8184-A601-4447-A465-527CE56E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12" y="2742397"/>
            <a:ext cx="4805607" cy="3291840"/>
          </a:xfrm>
          <a:prstGeom prst="rect">
            <a:avLst/>
          </a:prstGeom>
        </p:spPr>
      </p:pic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288ED5-EAFB-CA49-A7CB-A3A81126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8516" y="2966747"/>
            <a:ext cx="4974336" cy="2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6695D9-2FF1-124E-907C-20094CD6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Clustering Metrics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81AAB-3D59-A044-848F-DB6A2041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Silhouette Coefficient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Elbow Method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42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84990E-880F-AF43-AE95-AF26D2EBB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463" y="2963863"/>
            <a:ext cx="4421188" cy="2816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A143A1-B02E-6B4A-A599-B205B4C6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13" y="2963863"/>
            <a:ext cx="5575300" cy="2816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784927-DFD0-5549-8F86-B0A5E963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Overview</a:t>
            </a:r>
            <a:endParaRPr kumimoji="1" lang="ko-KR" altLang="en-US" sz="40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96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5AA847-87D3-E74C-AD7E-B5A3B807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Silhouette Coefficient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36554-FD29-614B-BE60-0D039CA2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741137"/>
            <a:ext cx="6780700" cy="33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5DE443-8F9C-7A4A-8A31-7D7991EC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Silhouette Coefficient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7517A11-FD1D-2A4A-B707-FB249AB4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2054744"/>
            <a:ext cx="6780700" cy="274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9DE38-5DA5-F242-ACBD-8CD363EA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Silhouette Coefficient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941D29-694D-764B-AA4C-3C2BDB537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96" y="1675227"/>
            <a:ext cx="98746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01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DD317-F50A-0344-B575-37D083CB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Silhouette Coefficient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2E542B-D372-3146-9A22-F8C7B4841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416" y="1675227"/>
            <a:ext cx="887716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648E0E-29E0-DC48-AF30-DBB2687F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– Elbow Method</a:t>
            </a:r>
          </a:p>
        </p:txBody>
      </p:sp>
      <p:pic>
        <p:nvPicPr>
          <p:cNvPr id="30721" name="Picture 1" descr="page14image1479712">
            <a:extLst>
              <a:ext uri="{FF2B5EF4-FFF2-40B4-BE49-F238E27FC236}">
                <a16:creationId xmlns:a16="http://schemas.microsoft.com/office/drawing/2014/main" id="{9218A651-FDED-9248-A785-8D4C5315D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063" y="1675227"/>
            <a:ext cx="10849873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46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B86CEC-7188-7D4E-BF0B-494E11DC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K-Means Clustering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A86FB-38A1-FD43-AE1B-FBF330F33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Hard vs Soft Clustering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Partitional vs Hierarchical Clustering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Process of K-Means Clustering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Effect of initial centroids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Limitations of K-Means Clustering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50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023C73-AE05-6440-868C-FC7A68C0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Hard vs Soft Clustering</a:t>
            </a:r>
          </a:p>
        </p:txBody>
      </p:sp>
      <p:pic>
        <p:nvPicPr>
          <p:cNvPr id="31745" name="Picture 1" descr="page16image1202416">
            <a:extLst>
              <a:ext uri="{FF2B5EF4-FFF2-40B4-BE49-F238E27FC236}">
                <a16:creationId xmlns:a16="http://schemas.microsoft.com/office/drawing/2014/main" id="{72C2B634-6C9E-BB4D-A7CD-985D0CC13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6281" y="1675227"/>
            <a:ext cx="981943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54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73924D-77D5-2F47-88E3-7C15D983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Curse of Dimensionality 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529" name="Picture 1" descr="page3image18071760">
            <a:extLst>
              <a:ext uri="{FF2B5EF4-FFF2-40B4-BE49-F238E27FC236}">
                <a16:creationId xmlns:a16="http://schemas.microsoft.com/office/drawing/2014/main" id="{3531FBD4-8993-3444-99BE-48029378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647" y="2198558"/>
            <a:ext cx="8508706" cy="365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3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331F-50C0-AA4E-A5B0-61569E4F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Partitional vs Hierarchical Clustering</a:t>
            </a:r>
          </a:p>
        </p:txBody>
      </p:sp>
      <p:pic>
        <p:nvPicPr>
          <p:cNvPr id="32769" name="Picture 1" descr="page17image1698416">
            <a:extLst>
              <a:ext uri="{FF2B5EF4-FFF2-40B4-BE49-F238E27FC236}">
                <a16:creationId xmlns:a16="http://schemas.microsoft.com/office/drawing/2014/main" id="{A763B744-D97C-3E43-9494-820FBB8AB5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0046" y="1675227"/>
            <a:ext cx="781190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22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821713-3CE2-424B-A113-842A15C1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3793" name="Picture 1" descr="page18image1136432">
            <a:extLst>
              <a:ext uri="{FF2B5EF4-FFF2-40B4-BE49-F238E27FC236}">
                <a16:creationId xmlns:a16="http://schemas.microsoft.com/office/drawing/2014/main" id="{831B7802-2E1E-444B-9CAC-AF96B7CE6B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0046" y="1675227"/>
            <a:ext cx="781190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6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CF46DA-4942-524D-AE02-1F3C68CF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4817" name="Picture 1" descr="page19image1177936">
            <a:extLst>
              <a:ext uri="{FF2B5EF4-FFF2-40B4-BE49-F238E27FC236}">
                <a16:creationId xmlns:a16="http://schemas.microsoft.com/office/drawing/2014/main" id="{1ECE0C6A-F7CC-4F4D-8DDF-E31AC9B73E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0046" y="1675227"/>
            <a:ext cx="781190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068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5841" name="Picture 1" descr="page20image17889088">
            <a:extLst>
              <a:ext uri="{FF2B5EF4-FFF2-40B4-BE49-F238E27FC236}">
                <a16:creationId xmlns:a16="http://schemas.microsoft.com/office/drawing/2014/main" id="{AE84FCCF-8E22-BA4C-B856-3E12B231E7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351" y="1675227"/>
            <a:ext cx="6167297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95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865" name="Picture 1" descr="page21image17843840">
            <a:extLst>
              <a:ext uri="{FF2B5EF4-FFF2-40B4-BE49-F238E27FC236}">
                <a16:creationId xmlns:a16="http://schemas.microsoft.com/office/drawing/2014/main" id="{494E9C08-DF62-3C4E-9803-D5EEC11A29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262313"/>
            <a:ext cx="3473450" cy="22193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page21image17852160">
            <a:extLst>
              <a:ext uri="{FF2B5EF4-FFF2-40B4-BE49-F238E27FC236}">
                <a16:creationId xmlns:a16="http://schemas.microsoft.com/office/drawing/2014/main" id="{F7CD1FC5-4F25-5D44-8DEF-59B5B9F2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3262313"/>
            <a:ext cx="3446463" cy="22193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page21image17848208">
            <a:extLst>
              <a:ext uri="{FF2B5EF4-FFF2-40B4-BE49-F238E27FC236}">
                <a16:creationId xmlns:a16="http://schemas.microsoft.com/office/drawing/2014/main" id="{7C11BB27-6FFF-E44E-89F4-F2D6CB00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262313"/>
            <a:ext cx="3008313" cy="22193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31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  <a:endParaRPr kumimoji="1" lang="ko-KR" altLang="en-US" sz="31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579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7889" name="Picture 1" descr="page22image18034464">
            <a:extLst>
              <a:ext uri="{FF2B5EF4-FFF2-40B4-BE49-F238E27FC236}">
                <a16:creationId xmlns:a16="http://schemas.microsoft.com/office/drawing/2014/main" id="{2A5D4F1D-572E-4C4E-BE0B-4C4647C9F6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7288" y="1675227"/>
            <a:ext cx="6277424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01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3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8913" name="Picture 1" descr="page23image18104944">
            <a:extLst>
              <a:ext uri="{FF2B5EF4-FFF2-40B4-BE49-F238E27FC236}">
                <a16:creationId xmlns:a16="http://schemas.microsoft.com/office/drawing/2014/main" id="{16EC178D-201E-4848-ABF6-260BB55297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05447"/>
            <a:ext cx="6780700" cy="464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33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0B7F5A-1F61-CC4A-877D-87EDE03D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166938"/>
            <a:ext cx="4906963" cy="3457575"/>
          </a:xfrm>
          <a:prstGeom prst="rect">
            <a:avLst/>
          </a:prstGeom>
        </p:spPr>
      </p:pic>
      <p:pic>
        <p:nvPicPr>
          <p:cNvPr id="39938" name="Picture 2" descr="page24image17908960">
            <a:extLst>
              <a:ext uri="{FF2B5EF4-FFF2-40B4-BE49-F238E27FC236}">
                <a16:creationId xmlns:a16="http://schemas.microsoft.com/office/drawing/2014/main" id="{13B0E087-09B2-A147-A481-6F85526DFA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2166938"/>
            <a:ext cx="502602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  <a:endParaRPr kumimoji="1" lang="ko-KR" altLang="en-US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68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3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40961" name="Picture 1" descr="page25image18212400">
            <a:extLst>
              <a:ext uri="{FF2B5EF4-FFF2-40B4-BE49-F238E27FC236}">
                <a16:creationId xmlns:a16="http://schemas.microsoft.com/office/drawing/2014/main" id="{3E9A842D-A5CF-E04E-B8A4-F3BAC59FFF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088494"/>
            <a:ext cx="6780700" cy="467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84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96F0B4-57C0-6440-8B73-083A0610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– Effect of initial centroids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6B44C57-BBCA-D84C-BDC9-B75C46A9D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86" y="1675227"/>
            <a:ext cx="102788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7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7DB22-AAF8-1C4E-ACEE-9FFE862B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Curse of Dimensionality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CDED3-A14C-F94E-B3AD-AD5A79AC4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1311818"/>
            <a:ext cx="8426823" cy="3975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kumimoji="1" lang="en-US" altLang="ko-KR" sz="1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Selection vs Feature Extraction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31A301-479E-A641-86CA-7015ABB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7" y="2354239"/>
            <a:ext cx="89222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9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D28500-ADF8-4445-88B2-EE422B3A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– Effect of initial centroids</a:t>
            </a:r>
          </a:p>
        </p:txBody>
      </p:sp>
      <p:pic>
        <p:nvPicPr>
          <p:cNvPr id="43010" name="Picture 2" descr="page27image17849872">
            <a:extLst>
              <a:ext uri="{FF2B5EF4-FFF2-40B4-BE49-F238E27FC236}">
                <a16:creationId xmlns:a16="http://schemas.microsoft.com/office/drawing/2014/main" id="{719B2CAF-C293-2742-96F0-790DCEB769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481931"/>
            <a:ext cx="10905066" cy="27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725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64C76-3982-7D49-A939-AA661EDB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– Limitations of K-Means Clustering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514248-01FD-0642-8084-1B6144E83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63" y="1675227"/>
            <a:ext cx="108498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DA5085-7B3C-B841-B2A7-033996EF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/>
              <a:t>DBSCAN</a:t>
            </a:r>
            <a:endParaRPr kumimoji="1" lang="ko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706C7-5437-F640-AC2B-E6B6085A5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Epsilon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Border Point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Definition of DBSCAN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93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Overview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3728C6F-501F-AF48-9BEA-139F15D1D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1" y="1675227"/>
            <a:ext cx="939935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8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Epsilon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3CECF2-CCB4-8043-BDFA-F4E0FA14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957" y="1675227"/>
            <a:ext cx="76420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3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– Border Point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49C7BD-3591-E444-9AF9-AC42A7CCF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390" y="1675227"/>
            <a:ext cx="683922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1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– Definition of DBSCAN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EE2861-BB35-D74B-BBFC-19DF43100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897" y="1675227"/>
            <a:ext cx="75762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3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Definition of DBSCAN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88061B-9731-F84B-89B1-0CEE8BF5A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597" y="1675227"/>
            <a:ext cx="96048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00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Definition of DBSCAN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B40D3E-D5C1-AB41-9F63-0AFD7F6E0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799" y="1675227"/>
            <a:ext cx="878840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9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Definition of DBSCAN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9427C07-0106-EC48-9904-0AF114C0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847" y="1675227"/>
            <a:ext cx="67603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6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755DF7-8330-BA4D-A90E-F6D1DCA5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 </a:t>
            </a:r>
            <a:endParaRPr kumimoji="1" lang="en-US" altLang="ko-KR" sz="3200" b="1" kern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DEF88-72ED-9E46-A9CB-4267FD7C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89" y="1675227"/>
            <a:ext cx="998682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A22F6-ABF7-894D-AB17-7E7039E81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kumimoji="1" lang="en-US" altLang="ko-KR" sz="2000" b="1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Check out for code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449C2B-82D6-234C-A677-E50657A1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14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DE7470-783C-7A49-8C76-5C725C7A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D36ADB5-8CC9-674B-8E6F-8742DEB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15611"/>
            <a:ext cx="11496821" cy="36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1" name="Picture 1" descr="page7image18084448">
            <a:extLst>
              <a:ext uri="{FF2B5EF4-FFF2-40B4-BE49-F238E27FC236}">
                <a16:creationId xmlns:a16="http://schemas.microsoft.com/office/drawing/2014/main" id="{57F95315-F76B-734E-8CC6-2C1DCEED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902" y="2426818"/>
            <a:ext cx="495324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 descr="page7image18074464">
            <a:extLst>
              <a:ext uri="{FF2B5EF4-FFF2-40B4-BE49-F238E27FC236}">
                <a16:creationId xmlns:a16="http://schemas.microsoft.com/office/drawing/2014/main" id="{F36765AE-AFA7-F145-8D8E-CB38C32B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937659"/>
            <a:ext cx="5455917" cy="29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57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46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 Example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5" name="Picture 1" descr="page8image18335984">
            <a:extLst>
              <a:ext uri="{FF2B5EF4-FFF2-40B4-BE49-F238E27FC236}">
                <a16:creationId xmlns:a16="http://schemas.microsoft.com/office/drawing/2014/main" id="{680D3F05-9D2B-6B44-AAB1-75D9F91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5403" y="2426818"/>
            <a:ext cx="296824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page8image18336192">
            <a:extLst>
              <a:ext uri="{FF2B5EF4-FFF2-40B4-BE49-F238E27FC236}">
                <a16:creationId xmlns:a16="http://schemas.microsoft.com/office/drawing/2014/main" id="{4C2C6C4A-B760-D14A-BD99-1448585E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9169" y="2426818"/>
            <a:ext cx="384772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4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 Example</a:t>
            </a:r>
          </a:p>
        </p:txBody>
      </p:sp>
      <p:pic>
        <p:nvPicPr>
          <p:cNvPr id="27649" name="Picture 1" descr="page9image17848208">
            <a:extLst>
              <a:ext uri="{FF2B5EF4-FFF2-40B4-BE49-F238E27FC236}">
                <a16:creationId xmlns:a16="http://schemas.microsoft.com/office/drawing/2014/main" id="{CD071A9D-0A67-6847-B3E0-884B2D7F9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91203"/>
            <a:ext cx="10905066" cy="376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17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302</Words>
  <Application>Microsoft Macintosh PowerPoint</Application>
  <PresentationFormat>와이드스크린</PresentationFormat>
  <Paragraphs>77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NanumGothic</vt:lpstr>
      <vt:lpstr>맑은 고딕</vt:lpstr>
      <vt:lpstr>Arial</vt:lpstr>
      <vt:lpstr>Calibri</vt:lpstr>
      <vt:lpstr>Office 테마</vt:lpstr>
      <vt:lpstr>0222 전반부</vt:lpstr>
      <vt:lpstr>목차</vt:lpstr>
      <vt:lpstr>Curse of Dimensionality </vt:lpstr>
      <vt:lpstr>Curse of Dimensionality</vt:lpstr>
      <vt:lpstr>Principal Component Analysis </vt:lpstr>
      <vt:lpstr>Principal Component Analysis</vt:lpstr>
      <vt:lpstr>Principal Component Analysis</vt:lpstr>
      <vt:lpstr>Principal Component Analysis Example</vt:lpstr>
      <vt:lpstr>Principal Component Analysis Example</vt:lpstr>
      <vt:lpstr>Principal Component Analysis Example</vt:lpstr>
      <vt:lpstr>Linear Discriminant Analysis</vt:lpstr>
      <vt:lpstr>Linear Discriminant Analysis</vt:lpstr>
      <vt:lpstr>Linear Discriminant Analysis</vt:lpstr>
      <vt:lpstr>Singular Value Decomposition, Non-Negative Matrix Factorization</vt:lpstr>
      <vt:lpstr>Singular Value Decomposition, Non-Negative Matrix Factorization</vt:lpstr>
      <vt:lpstr>Example</vt:lpstr>
      <vt:lpstr>Example</vt:lpstr>
      <vt:lpstr>0222 후반부</vt:lpstr>
      <vt:lpstr>목차</vt:lpstr>
      <vt:lpstr>Overview</vt:lpstr>
      <vt:lpstr>Contents of Clustering Metrics</vt:lpstr>
      <vt:lpstr>Clustering Metrics - Overview</vt:lpstr>
      <vt:lpstr>Clustering Metrics - Silhouette Coefficient </vt:lpstr>
      <vt:lpstr>Clustering Metrics - Silhouette Coefficient </vt:lpstr>
      <vt:lpstr>Clustering Metrics - Silhouette Coefficient </vt:lpstr>
      <vt:lpstr>Clustering Metrics - Silhouette Coefficient </vt:lpstr>
      <vt:lpstr>Clustering Metrics – Elbow Method</vt:lpstr>
      <vt:lpstr>Contents of K-Means Clustering</vt:lpstr>
      <vt:lpstr>K-Means Clustering - Hard vs Soft Clustering</vt:lpstr>
      <vt:lpstr>K-Means Clustering - Partitional vs Hierarchical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– Effect of initial centroids</vt:lpstr>
      <vt:lpstr>K-Means Clustering – Effect of initial centroids</vt:lpstr>
      <vt:lpstr>K-Means Clustering – Limitations of K-Means Clustering</vt:lpstr>
      <vt:lpstr>DBSCAN</vt:lpstr>
      <vt:lpstr>DBSCAN - Overview</vt:lpstr>
      <vt:lpstr>DBSCAN - Epsilon</vt:lpstr>
      <vt:lpstr>DBSCAN – Border Point</vt:lpstr>
      <vt:lpstr>DBSCAN – Definition of DBSCAN</vt:lpstr>
      <vt:lpstr>DBSCAN - Definition of DBSCAN</vt:lpstr>
      <vt:lpstr>DBSCAN - Definition of DBSCAN</vt:lpstr>
      <vt:lpstr>DBSCAN - Definition of DBSCAN</vt:lpstr>
      <vt:lpstr>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1228 전반부</dc:title>
  <dc:creator>김현우</dc:creator>
  <cp:lastModifiedBy>김현우</cp:lastModifiedBy>
  <cp:revision>11</cp:revision>
  <dcterms:created xsi:type="dcterms:W3CDTF">2022-02-24T07:35:17Z</dcterms:created>
  <dcterms:modified xsi:type="dcterms:W3CDTF">2022-02-25T10:44:36Z</dcterms:modified>
</cp:coreProperties>
</file>